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73" r:id="rId4"/>
    <p:sldId id="274" r:id="rId5"/>
    <p:sldId id="272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9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中度样式 4 - 强调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wmf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299A-903D-404E-8AAC-3FBE52F223D3}" type="datetimeFigureOut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C70525-5E77-4C92-AEE2-B502CE4F46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209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EE179D-174E-DA7A-92CA-1A6114EAF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3EF3719-B414-A39E-6D84-2AA2EF457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4438D9-24D6-DAE0-D392-1BCC1E1A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1CFFD-67E0-4CE7-B20D-F3AD33E064BB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90A483-7F89-E2EC-8E1F-0F63EF3D8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800328-E23A-EBE2-0A5A-9AF60F6B5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2031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9E5F0E-1A6B-2195-AC06-918DEB238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DA223B-BC05-5B55-8540-78BBE3A94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74BD13B-4719-E252-3A68-B6C6F629C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E4017-FFCC-4236-B302-24923B592627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35175F-69CB-24C4-E5FA-4959EAFD3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897B25-DB4F-6140-5240-34F50196B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923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C8AA9A-6758-3E05-48F6-281A4153B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1E23AFF-1893-7B1A-C3DD-B61576D66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A694EE-3CF0-E0D9-0BB0-D39D151F6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A161-4F1E-412F-89AD-90405C3383D2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452D97-5464-03E3-6E9E-76F12C4CD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85F418-53A2-90A8-7206-60F0FD5C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089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A4A6B6-A0EA-58B2-7987-D097A84F9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EF2D7-1D2A-8D72-D4F2-683CB4B0B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B7837B-5B10-0CC9-8855-50AEF54BA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08663-57C6-4979-8AD4-D5BCB11344E9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E58B78F-8DDF-1566-48B9-9625CE61B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B82607-1C9D-660A-ED24-54CEBCCC4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7871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FC4C5E-ACAF-BE34-CFCF-30E0D6E2B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67D252-F639-327E-31A4-D6BF09AB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A0DFDC-F4FA-4B04-E35E-8323972A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783CB-1AD8-4B26-89F6-8B09ECEDA3ED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2DC411-051E-EA35-9028-DECA597CF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E827AA-4F13-5BAC-1CAD-5CA63747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96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D8E40A-F3EA-4AEC-4A9A-CD2CB193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F99EC5-55CA-DA10-3383-CF5B2EDC34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33A325A-79F5-45B1-E93F-AFD00E98A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9DD9AA-8A26-7E0D-A363-CBBC7206B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0717B-C0FE-4DA4-9508-177CAAD47282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325D09-98BE-B762-CBEA-32CD8881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A8B314-6A77-ECE0-4F5A-0FD9EFE97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4771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F3E8D7-7AE4-A6B3-7570-0F6F448E8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2E2D3C-53AC-2109-D53B-FCE831366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598C05-31F9-8602-75BA-C8B934DFC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767ABD7-E333-2BB8-0298-4842386BF8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4F0D23F-DB78-6D1B-B7EB-B7F21C250F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65F3793-1EBE-0EF0-B187-E0255109B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C602C-BC96-492F-90F5-830394DC9BE5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28C3ED6-DA04-6B38-D887-E8FC56913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BC4065D-0AAF-5E67-EF31-1C0F74FBB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775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15EC7-CCE9-CAA0-EA3C-84CC20ECE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02D6375-A4FF-FD85-CA4D-8CB6D4755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2AE37-F130-4AA1-998B-D5DFFF254F54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8FF284-E69C-11FA-7178-350025418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62AECA-5F4E-331D-B343-58A4EBE19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748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A538FE-5154-53E4-5D02-7E3CF2E3D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25279-4737-45CF-AF2A-7256CA10E564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E30EB7-A7F5-5545-C6F6-EAA377483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6127037-BF59-E2E9-D9E9-A28C439E5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750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79666-D647-CB44-349E-E5252C52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402D5E-F1DA-C4A7-445F-99B220EAA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4D5AC9C-BF3B-7609-35F3-2644CC7FD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E71D58-5F2A-0471-BFF4-80D679910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2022-393D-4F7C-BA17-D646D1C37E73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EC6792-F43E-9260-BC23-2589FBAC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467812-B355-EF35-A307-127BA03AB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535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F83DFA-EA46-7C88-AAFF-2208145EE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E8799D3-0876-4B38-6DD5-7B5036085F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2F67BE-B8A2-84C2-FD63-8D74C25F9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9ED7E2B-F8D6-3654-22B0-891C0AA6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C7236-BF7E-4EED-9DB5-1C8C2425AA87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359AF5-BF9C-8D6C-8426-FA8159B60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九音科技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F992FA-4377-8AA8-72D8-1B69616C5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60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5FABC9-673F-B4CE-8E39-0C4959506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DEDC0C-5C50-A94B-9F2C-4DC677DE8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E4C8F1-ACE6-C6BC-6E1D-49F23163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9C4F22-8457-4DA8-921D-39B08A19FFFE}" type="datetime1">
              <a:rPr lang="zh-CN" altLang="en-US" smtClean="0"/>
              <a:t>2022/11/23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D7DB5F0-9807-1B94-F774-302BD61C2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九音科技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EA60A5-E54F-DC19-5138-FE00EEFDD8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E899F-7DEE-47F8-B0E4-6E26E5393C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7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9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10.xml"/><Relationship Id="rId4" Type="http://schemas.openxmlformats.org/officeDocument/2006/relationships/audio" Target="../media/media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5000">
              <a:schemeClr val="accent1">
                <a:lumMod val="5000"/>
                <a:lumOff val="95000"/>
                <a:alpha val="17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032DB62A-F0C7-A573-F7AC-3077A05D8D3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5C35C8-E908-CAB3-8F8B-E25BD81CFFFF}"/>
              </a:ext>
            </a:extLst>
          </p:cNvPr>
          <p:cNvSpPr txBox="1"/>
          <p:nvPr/>
        </p:nvSpPr>
        <p:spPr>
          <a:xfrm>
            <a:off x="2569029" y="1148828"/>
            <a:ext cx="73478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话务耳机双唛降噪规格</a:t>
            </a:r>
            <a:endParaRPr lang="zh-CN" altLang="en-US" sz="54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74AB006-8E7B-763C-519D-759EC3EFF7F8}"/>
              </a:ext>
            </a:extLst>
          </p:cNvPr>
          <p:cNvSpPr/>
          <p:nvPr/>
        </p:nvSpPr>
        <p:spPr>
          <a:xfrm>
            <a:off x="4463143" y="2754086"/>
            <a:ext cx="4887686" cy="5225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zh-CN" sz="18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Shenzhen </a:t>
            </a:r>
            <a:r>
              <a:rPr lang="en-US" altLang="zh-CN" sz="18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Soundec</a:t>
            </a:r>
            <a:r>
              <a:rPr lang="en-US" altLang="zh-CN" sz="18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Technology </a:t>
            </a:r>
            <a:r>
              <a:rPr lang="en-US" altLang="zh-CN" sz="18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Co.,Ltd</a:t>
            </a:r>
            <a:endParaRPr lang="zh-CN" altLang="en-US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8967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9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0A657B7-C86E-B9DC-48FD-EE2030425870}"/>
              </a:ext>
            </a:extLst>
          </p:cNvPr>
          <p:cNvSpPr/>
          <p:nvPr/>
        </p:nvSpPr>
        <p:spPr>
          <a:xfrm>
            <a:off x="489852" y="679261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六、线控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61DD2294-4C75-3F73-F0FB-E561BA4E5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7870701"/>
              </p:ext>
            </p:extLst>
          </p:nvPr>
        </p:nvGraphicFramePr>
        <p:xfrm>
          <a:off x="538237" y="2149490"/>
          <a:ext cx="9956800" cy="3506400"/>
        </p:xfrm>
        <a:graphic>
          <a:graphicData uri="http://schemas.openxmlformats.org/drawingml/2006/table">
            <a:tbl>
              <a:tblPr/>
              <a:tblGrid>
                <a:gridCol w="2116666">
                  <a:extLst>
                    <a:ext uri="{9D8B030D-6E8A-4147-A177-3AD203B41FA5}">
                      <a16:colId xmlns:a16="http://schemas.microsoft.com/office/drawing/2014/main" val="3935353713"/>
                    </a:ext>
                  </a:extLst>
                </a:gridCol>
                <a:gridCol w="1557867">
                  <a:extLst>
                    <a:ext uri="{9D8B030D-6E8A-4147-A177-3AD203B41FA5}">
                      <a16:colId xmlns:a16="http://schemas.microsoft.com/office/drawing/2014/main" val="1428073494"/>
                    </a:ext>
                  </a:extLst>
                </a:gridCol>
                <a:gridCol w="6282267">
                  <a:extLst>
                    <a:ext uri="{9D8B030D-6E8A-4147-A177-3AD203B41FA5}">
                      <a16:colId xmlns:a16="http://schemas.microsoft.com/office/drawing/2014/main" val="3317505975"/>
                    </a:ext>
                  </a:extLst>
                </a:gridCol>
              </a:tblGrid>
              <a:tr h="64800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Volume up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SPEAKER</a:t>
                      </a:r>
                      <a:r>
                        <a:rPr lang="zh-CN" altLang="en-US" dirty="0"/>
                        <a:t>音量加，与</a:t>
                      </a:r>
                      <a:r>
                        <a:rPr lang="en-US" altLang="zh-CN" dirty="0"/>
                        <a:t>PC</a:t>
                      </a:r>
                      <a:r>
                        <a:rPr lang="zh-CN" altLang="en-US" dirty="0"/>
                        <a:t>同步。</a:t>
                      </a:r>
                    </a:p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8389618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Volume down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SPEAKER</a:t>
                      </a:r>
                      <a:r>
                        <a:rPr lang="zh-CN" altLang="en-US" dirty="0"/>
                        <a:t>音量减，与</a:t>
                      </a:r>
                      <a:r>
                        <a:rPr lang="en-US" altLang="zh-CN" dirty="0"/>
                        <a:t>PC</a:t>
                      </a:r>
                      <a:r>
                        <a:rPr lang="zh-CN" altLang="en-US" dirty="0"/>
                        <a:t>同步。</a:t>
                      </a:r>
                    </a:p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1769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Mic Mute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MIC</a:t>
                      </a:r>
                      <a:r>
                        <a:rPr lang="zh-CN" altLang="en-US" dirty="0"/>
                        <a:t>切换</a:t>
                      </a:r>
                      <a:r>
                        <a:rPr lang="en-US" altLang="zh-CN" dirty="0"/>
                        <a:t>MUTE</a:t>
                      </a:r>
                      <a:r>
                        <a:rPr lang="zh-CN" altLang="en-US" dirty="0"/>
                        <a:t>和</a:t>
                      </a:r>
                      <a:r>
                        <a:rPr lang="en-US" altLang="zh-CN" dirty="0"/>
                        <a:t>UMUTE</a:t>
                      </a:r>
                      <a:r>
                        <a:rPr lang="zh-CN" altLang="en-US" dirty="0"/>
                        <a:t>，与</a:t>
                      </a:r>
                      <a:r>
                        <a:rPr lang="en-US" altLang="zh-CN" dirty="0"/>
                        <a:t>PC</a:t>
                      </a:r>
                      <a:r>
                        <a:rPr lang="zh-CN" altLang="en-US" dirty="0"/>
                        <a:t>同步，可以支持</a:t>
                      </a:r>
                      <a:r>
                        <a:rPr lang="en-US" altLang="zh-CN" dirty="0"/>
                        <a:t>teams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Webex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zoom</a:t>
                      </a:r>
                      <a:r>
                        <a:rPr lang="zh-CN" altLang="en-US" dirty="0"/>
                        <a:t>、</a:t>
                      </a:r>
                      <a:r>
                        <a:rPr lang="en-US" altLang="zh-CN" dirty="0"/>
                        <a:t>skype</a:t>
                      </a:r>
                      <a:r>
                        <a:rPr lang="zh-CN" altLang="en-US" dirty="0"/>
                        <a:t>等。</a:t>
                      </a:r>
                    </a:p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253666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Speaker Mute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SPEAKER</a:t>
                      </a:r>
                      <a:r>
                        <a:rPr lang="zh-CN" altLang="en-US" dirty="0"/>
                        <a:t>切换</a:t>
                      </a:r>
                      <a:r>
                        <a:rPr lang="en-US" altLang="zh-CN" dirty="0"/>
                        <a:t>MUTE</a:t>
                      </a:r>
                      <a:r>
                        <a:rPr lang="zh-CN" altLang="en-US" dirty="0"/>
                        <a:t>和</a:t>
                      </a:r>
                      <a:r>
                        <a:rPr lang="en-US" altLang="zh-CN" dirty="0"/>
                        <a:t>UMUTE</a:t>
                      </a:r>
                      <a:r>
                        <a:rPr lang="zh-CN" altLang="en-US" dirty="0"/>
                        <a:t>。</a:t>
                      </a:r>
                    </a:p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513625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Teams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一键弹起</a:t>
                      </a:r>
                      <a:r>
                        <a:rPr lang="en-US" altLang="zh-CN" dirty="0"/>
                        <a:t>TEAMS</a:t>
                      </a:r>
                      <a:r>
                        <a:rPr lang="zh-CN" altLang="en-US" dirty="0"/>
                        <a:t>界面，接听和挂断。</a:t>
                      </a:r>
                    </a:p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6497309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1EE35F12-6168-44C8-F4D6-B7F3DB421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4087" y="5115508"/>
            <a:ext cx="642715" cy="5174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2189C9C-3F95-2C9A-D0F1-96DD478C00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639" y="4408115"/>
            <a:ext cx="627612" cy="51744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A4A5DA5-213D-59D7-957F-26E85EA85A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535" y="3642802"/>
            <a:ext cx="642716" cy="541548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1A5C1EA-3AE1-F4A0-74C4-643E3CF36A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07" y="2160376"/>
            <a:ext cx="637645" cy="54154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D61781D-0AD4-1449-112B-711AEEA4BE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06" y="2961479"/>
            <a:ext cx="637645" cy="47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49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10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489852" y="1641561"/>
            <a:ext cx="11168742" cy="423799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咪杆长度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17cm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频响曲线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 20-20KHZ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的频响曲线都比较平坦，尽量少的衰减。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SNR 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信噪比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降噪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MIC SNR&gt;=-60dB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信噪比越高越好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THD 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总谐波失真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&gt;=94dB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AOP 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（声过载点）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&gt;120dB SPL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THD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小于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10%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时所能承受的的最大声压值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PSRR 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电源抑制比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越高越好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硅麦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58dB</a:t>
            </a: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以上</a:t>
            </a:r>
            <a:r>
              <a:rPr lang="zh-CN" altLang="en-US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CC8CF0C-F5AA-2D54-41B2-63E0D5787BE7}"/>
              </a:ext>
            </a:extLst>
          </p:cNvPr>
          <p:cNvSpPr/>
          <p:nvPr/>
        </p:nvSpPr>
        <p:spPr>
          <a:xfrm>
            <a:off x="489852" y="679261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七、基本硬件规格</a:t>
            </a:r>
          </a:p>
        </p:txBody>
      </p:sp>
    </p:spTree>
    <p:extLst>
      <p:ext uri="{BB962C8B-B14F-4D97-AF65-F5344CB8AC3E}">
        <p14:creationId xmlns:p14="http://schemas.microsoft.com/office/powerpoint/2010/main" val="2747365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11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001486"/>
            <a:ext cx="11168742" cy="543324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灵敏度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主唛：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-38dB 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精度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+/- 2dB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副唛：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-40dB, 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精度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+/-2dB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kern="100" dirty="0"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     1.+/-1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的误差精度最好。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kern="100" dirty="0"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     2.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确保两者频响曲线、阻抗、失真、相位一致。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effectLst/>
                <a:latin typeface="微软雅黑" panose="020B0503020204020204" pitchFamily="34" charset="-122"/>
                <a:cs typeface="Times New Roman" panose="02020603050405020304" pitchFamily="18" charset="0"/>
              </a:rPr>
              <a:t>     3. 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需要对主副唛灵敏度进行筛选，确保两者误差方向一致性。</a:t>
            </a:r>
            <a:endParaRPr lang="en-US" altLang="zh-CN" sz="2400" dirty="0">
              <a:effectLst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指向性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主唛：单指向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副唛：全指向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唛位置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主唛位于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咪杆顶部靠近嘴的方向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，副唛位于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耳机罩距离上部距离主唛较远位置。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另外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，副唛放在咪杆靠近主唛约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3cm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位置，两唛背向放置，实际测效果也</a:t>
            </a:r>
            <a:r>
              <a:rPr lang="en-US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ok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（两全向唛）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。如无特殊需要</a:t>
            </a:r>
            <a:r>
              <a:rPr lang="zh-CN" altLang="zh-CN" sz="240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，使用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推荐放置方式。</a:t>
            </a:r>
            <a:endParaRPr lang="en-US" altLang="zh-CN" sz="24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唛保护</a:t>
            </a:r>
            <a:r>
              <a:rPr lang="en-US" altLang="zh-CN" sz="24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主唛：需要加防风面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有效防止呼吸声。副唛：注意开孔和密封</a:t>
            </a:r>
            <a:r>
              <a:rPr lang="zh-CN" altLang="en-US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唛孔、唛</a:t>
            </a:r>
            <a:r>
              <a:rPr lang="zh-CN" altLang="en-US" sz="2400" dirty="0">
                <a:ea typeface="微软雅黑" panose="020B0503020204020204" pitchFamily="34" charset="-122"/>
                <a:cs typeface="Times New Roman" panose="02020603050405020304" pitchFamily="18" charset="0"/>
              </a:rPr>
              <a:t>孔</a:t>
            </a:r>
            <a:r>
              <a:rPr lang="zh-CN" altLang="zh-CN" sz="24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和后盖避免形成腔体，影响降噪效果。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28162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12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7485211-9C4D-F7BC-C43C-656833BC6BBE}"/>
              </a:ext>
            </a:extLst>
          </p:cNvPr>
          <p:cNvSpPr/>
          <p:nvPr/>
        </p:nvSpPr>
        <p:spPr>
          <a:xfrm>
            <a:off x="489852" y="679261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八、硬件电路设计参考</a:t>
            </a: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EA940236-4B50-1F60-FD55-743692BCDD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3771" y="1675732"/>
            <a:ext cx="10798629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indent="2667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USB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接口参考项目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-SNC8600A-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话务耳机外置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ADC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参考设计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-V1.0-20220818.pdf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kumimoji="0" lang="en-US" altLang="zh-CN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BT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接口参考话务耳机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-BT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QCC3020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+SNC8600A</a:t>
            </a: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话务耳机参考设计</a:t>
            </a:r>
            <a:r>
              <a:rPr kumimoji="0" lang="en-US" altLang="zh-CN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V1.0.pdf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A81E1462-053F-0EDA-3601-113193D44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472" y="35405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8" name="对象 17">
            <a:extLst>
              <a:ext uri="{FF2B5EF4-FFF2-40B4-BE49-F238E27FC236}">
                <a16:creationId xmlns:a16="http://schemas.microsoft.com/office/drawing/2014/main" id="{814A906A-AF3A-81DE-98A0-863D9E9A75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927497"/>
              </p:ext>
            </p:extLst>
          </p:nvPr>
        </p:nvGraphicFramePr>
        <p:xfrm>
          <a:off x="838200" y="4258102"/>
          <a:ext cx="5715000" cy="1221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2" imgW="3360240" imgH="475560" progId="Package">
                  <p:embed/>
                </p:oleObj>
              </mc:Choice>
              <mc:Fallback>
                <p:oleObj name="包装程序外壳对象" showAsIcon="1" r:id="rId2" imgW="3360240" imgH="475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200" y="4258102"/>
                        <a:ext cx="5715000" cy="12214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>
            <a:extLst>
              <a:ext uri="{FF2B5EF4-FFF2-40B4-BE49-F238E27FC236}">
                <a16:creationId xmlns:a16="http://schemas.microsoft.com/office/drawing/2014/main" id="{FA06397B-D023-2B79-D501-DD69D22F42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0720430"/>
              </p:ext>
            </p:extLst>
          </p:nvPr>
        </p:nvGraphicFramePr>
        <p:xfrm>
          <a:off x="6797901" y="4428446"/>
          <a:ext cx="4882469" cy="10511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包装程序外壳对象" showAsIcon="1" r:id="rId4" imgW="3603600" imgH="475560" progId="Package">
                  <p:embed/>
                </p:oleObj>
              </mc:Choice>
              <mc:Fallback>
                <p:oleObj name="包装程序外壳对象" showAsIcon="1" r:id="rId4" imgW="3603600" imgH="475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797901" y="4428446"/>
                        <a:ext cx="4882469" cy="10511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6827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530524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13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A81E1462-053F-0EDA-3601-113193D44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472" y="35405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2C2E5F-EC0D-CD79-D0F1-3FD4DD68E1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451" y="25953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097" name="图片 8">
            <a:extLst>
              <a:ext uri="{FF2B5EF4-FFF2-40B4-BE49-F238E27FC236}">
                <a16:creationId xmlns:a16="http://schemas.microsoft.com/office/drawing/2014/main" id="{911236DE-A5A8-3F11-7BCC-3ACDD6391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90" y="1268729"/>
            <a:ext cx="10869930" cy="5180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54544C98-B02A-F229-0F40-B26845486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451" y="64116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CB1354E-C45F-80F2-5ABA-010DF5CA979B}"/>
              </a:ext>
            </a:extLst>
          </p:cNvPr>
          <p:cNvSpPr/>
          <p:nvPr/>
        </p:nvSpPr>
        <p:spPr>
          <a:xfrm>
            <a:off x="605790" y="720090"/>
            <a:ext cx="2491740" cy="4733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USB</a:t>
            </a:r>
            <a:r>
              <a:rPr lang="zh-CN" altLang="en-US" b="1" dirty="0"/>
              <a:t>有线</a:t>
            </a:r>
            <a:r>
              <a:rPr lang="en-US" altLang="zh-CN" b="1" dirty="0"/>
              <a:t>ENC</a:t>
            </a:r>
            <a:r>
              <a:rPr lang="zh-CN" altLang="en-US" b="1" dirty="0"/>
              <a:t>话务耳机</a:t>
            </a:r>
          </a:p>
        </p:txBody>
      </p:sp>
    </p:spTree>
    <p:extLst>
      <p:ext uri="{BB962C8B-B14F-4D97-AF65-F5344CB8AC3E}">
        <p14:creationId xmlns:p14="http://schemas.microsoft.com/office/powerpoint/2010/main" val="652908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14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A81E1462-053F-0EDA-3601-113193D44E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472" y="354057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等线" panose="02010600030101010101" pitchFamily="2" charset="-122"/>
                <a:ea typeface="Microsoft YaHei Light" panose="020B0502040204020203" pitchFamily="34" charset="-122"/>
                <a:cs typeface="Times New Roman" panose="02020603050405020304" pitchFamily="18" charset="0"/>
              </a:rPr>
              <a:t>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4544C98-B02A-F229-0F40-B268454868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3451" y="64116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121" name="图片 10">
            <a:extLst>
              <a:ext uri="{FF2B5EF4-FFF2-40B4-BE49-F238E27FC236}">
                <a16:creationId xmlns:a16="http://schemas.microsoft.com/office/drawing/2014/main" id="{52E1DF09-2992-83EE-E400-BF60C9C40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90" y="1303020"/>
            <a:ext cx="10698480" cy="5071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4402396-3B32-5A40-145F-3D176A37DF8E}"/>
              </a:ext>
            </a:extLst>
          </p:cNvPr>
          <p:cNvSpPr/>
          <p:nvPr/>
        </p:nvSpPr>
        <p:spPr>
          <a:xfrm>
            <a:off x="605790" y="720090"/>
            <a:ext cx="2491740" cy="4733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无线</a:t>
            </a:r>
            <a:r>
              <a:rPr lang="en-US" altLang="zh-CN" b="1" dirty="0"/>
              <a:t>ENC</a:t>
            </a:r>
            <a:r>
              <a:rPr lang="zh-CN" altLang="en-US" b="1" dirty="0"/>
              <a:t>话务耳机</a:t>
            </a:r>
          </a:p>
        </p:txBody>
      </p:sp>
    </p:spTree>
    <p:extLst>
      <p:ext uri="{BB962C8B-B14F-4D97-AF65-F5344CB8AC3E}">
        <p14:creationId xmlns:p14="http://schemas.microsoft.com/office/powerpoint/2010/main" val="2686150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15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0A657B7-C86E-B9DC-48FD-EE2030425870}"/>
              </a:ext>
            </a:extLst>
          </p:cNvPr>
          <p:cNvSpPr/>
          <p:nvPr/>
        </p:nvSpPr>
        <p:spPr>
          <a:xfrm>
            <a:off x="489852" y="679261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九、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Layout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C84F4EC-406B-1A58-2E4C-7781C3016EB8}"/>
              </a:ext>
            </a:extLst>
          </p:cNvPr>
          <p:cNvSpPr txBox="1"/>
          <p:nvPr/>
        </p:nvSpPr>
        <p:spPr>
          <a:xfrm>
            <a:off x="598713" y="1751618"/>
            <a:ext cx="1108165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USB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信号要走差分线，相邻层要有参考地，差分线外围包地，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90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Ω阻抗匹配。</a:t>
            </a:r>
            <a:endParaRPr lang="en-US" altLang="zh-CN" sz="2400" kern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zh-CN" altLang="zh-CN" sz="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VCORE11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VCODEC3V3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DC-DC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电源线首先要经过滤波电容，然后再走到 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VSESNE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VDD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引脚。</a:t>
            </a:r>
            <a:endParaRPr lang="en-US" altLang="zh-CN" sz="2400" kern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zh-CN" altLang="zh-CN" sz="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DSP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有两组模拟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ADC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输入和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DAC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输出，走线时遵循差分走线规则，间距遵循</a:t>
            </a:r>
            <a:r>
              <a:rPr lang="en-US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3W </a:t>
            </a: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原则，在空间允许的情况下做好包地处理。</a:t>
            </a:r>
            <a:endParaRPr lang="en-US" altLang="zh-CN" sz="2400" kern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zh-CN" altLang="zh-CN" sz="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zh-CN" altLang="zh-CN" sz="2400" kern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晶振地与表层地进行隔离，晶振接地脚通过过孔与主地紧密相连。晶振与芯片放在同一层，晶振紧靠芯片放置。</a:t>
            </a:r>
            <a:endParaRPr lang="en-US" altLang="zh-CN" sz="2400" kern="0" dirty="0">
              <a:solidFill>
                <a:srgbClr val="00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zh-CN" altLang="zh-CN" sz="800" kern="100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zh-CN" sz="24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保证地的完整性</a:t>
            </a: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504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1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859971" y="2862942"/>
            <a:ext cx="10624456" cy="303276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主频配置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200MHz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512KB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RAM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，内置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1MB NOR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闪存 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8-Band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EQ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24bit CODEC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，支持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通道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DAC,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采样率支持高达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HS USB2.0 ,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音频协议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UAC1.0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UAC2.0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I2S ,2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I2C ,1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Uart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单元。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GPIO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，支持和其他单元的引脚复用。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单元用于其他模拟信号检测。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9E8CE27-5770-85BC-07D1-D3D2EB9AE5DF}"/>
              </a:ext>
            </a:extLst>
          </p:cNvPr>
          <p:cNvSpPr/>
          <p:nvPr/>
        </p:nvSpPr>
        <p:spPr>
          <a:xfrm>
            <a:off x="489852" y="679261"/>
            <a:ext cx="10003977" cy="9623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</a:t>
            </a:r>
            <a:r>
              <a:rPr lang="en-US" altLang="zh-CN" sz="3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Soundec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DSP SoC</a:t>
            </a:r>
            <a:endParaRPr lang="zh-CN" altLang="en-US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323EE3D-D1AC-0413-6E61-F344F07370DF}"/>
              </a:ext>
            </a:extLst>
          </p:cNvPr>
          <p:cNvSpPr/>
          <p:nvPr/>
        </p:nvSpPr>
        <p:spPr>
          <a:xfrm>
            <a:off x="511629" y="1491344"/>
            <a:ext cx="11168741" cy="145524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sz="2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Soundec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DSP SoC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Cadence® </a:t>
            </a:r>
            <a:r>
              <a:rPr lang="en-US" altLang="zh-CN" sz="2000" b="0" i="0" dirty="0" err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Tensilica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®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HIfi3 DSP IP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为内核，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Cadence® </a:t>
            </a:r>
            <a:r>
              <a:rPr lang="en-US" altLang="zh-CN" sz="2000" b="0" i="0" dirty="0" err="1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Tensilica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® HiFi 3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是一款高效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数字信号处理器，采用专有的音频技术，面向智能语音通信，消费类音频产品领域，为客户提供一流的、清晰的、愉悦的听觉体验，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非常适合功能增强的应用，如耳戴式设备、移动设备、家庭娱乐和汽车等电子设备。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9400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2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870158"/>
            <a:ext cx="11168742" cy="460593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0AA3FA4-45AB-6260-715F-B4F1F9C36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029" y="1382486"/>
            <a:ext cx="8066314" cy="4888092"/>
          </a:xfrm>
          <a:prstGeom prst="rect">
            <a:avLst/>
          </a:prstGeom>
          <a:noFill/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21FF822C-E468-0C2C-17AA-21D7D74E295C}"/>
              </a:ext>
            </a:extLst>
          </p:cNvPr>
          <p:cNvSpPr/>
          <p:nvPr/>
        </p:nvSpPr>
        <p:spPr>
          <a:xfrm>
            <a:off x="489852" y="627885"/>
            <a:ext cx="3309257" cy="6187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SoC system architecture 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34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3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1FF822C-E468-0C2C-17AA-21D7D74E295C}"/>
              </a:ext>
            </a:extLst>
          </p:cNvPr>
          <p:cNvSpPr/>
          <p:nvPr/>
        </p:nvSpPr>
        <p:spPr>
          <a:xfrm>
            <a:off x="489852" y="677083"/>
            <a:ext cx="3309257" cy="6187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CODEC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主要模拟参数</a:t>
            </a:r>
          </a:p>
        </p:txBody>
      </p:sp>
      <p:graphicFrame>
        <p:nvGraphicFramePr>
          <p:cNvPr id="2" name="表格 5">
            <a:extLst>
              <a:ext uri="{FF2B5EF4-FFF2-40B4-BE49-F238E27FC236}">
                <a16:creationId xmlns:a16="http://schemas.microsoft.com/office/drawing/2014/main" id="{8D1D434D-744B-0B71-F519-793C453B2D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66407"/>
              </p:ext>
            </p:extLst>
          </p:nvPr>
        </p:nvGraphicFramePr>
        <p:xfrm>
          <a:off x="689065" y="1410606"/>
          <a:ext cx="10991308" cy="246470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542297">
                  <a:extLst>
                    <a:ext uri="{9D8B030D-6E8A-4147-A177-3AD203B41FA5}">
                      <a16:colId xmlns:a16="http://schemas.microsoft.com/office/drawing/2014/main" val="1419893926"/>
                    </a:ext>
                  </a:extLst>
                </a:gridCol>
                <a:gridCol w="2137741">
                  <a:extLst>
                    <a:ext uri="{9D8B030D-6E8A-4147-A177-3AD203B41FA5}">
                      <a16:colId xmlns:a16="http://schemas.microsoft.com/office/drawing/2014/main" val="1653268629"/>
                    </a:ext>
                  </a:extLst>
                </a:gridCol>
                <a:gridCol w="1815615">
                  <a:extLst>
                    <a:ext uri="{9D8B030D-6E8A-4147-A177-3AD203B41FA5}">
                      <a16:colId xmlns:a16="http://schemas.microsoft.com/office/drawing/2014/main" val="3144526304"/>
                    </a:ext>
                  </a:extLst>
                </a:gridCol>
                <a:gridCol w="1831885">
                  <a:extLst>
                    <a:ext uri="{9D8B030D-6E8A-4147-A177-3AD203B41FA5}">
                      <a16:colId xmlns:a16="http://schemas.microsoft.com/office/drawing/2014/main" val="2023286843"/>
                    </a:ext>
                  </a:extLst>
                </a:gridCol>
                <a:gridCol w="1831885">
                  <a:extLst>
                    <a:ext uri="{9D8B030D-6E8A-4147-A177-3AD203B41FA5}">
                      <a16:colId xmlns:a16="http://schemas.microsoft.com/office/drawing/2014/main" val="2078462420"/>
                    </a:ext>
                  </a:extLst>
                </a:gridCol>
                <a:gridCol w="1831885">
                  <a:extLst>
                    <a:ext uri="{9D8B030D-6E8A-4147-A177-3AD203B41FA5}">
                      <a16:colId xmlns:a16="http://schemas.microsoft.com/office/drawing/2014/main" val="2457440357"/>
                    </a:ext>
                  </a:extLst>
                </a:gridCol>
              </a:tblGrid>
              <a:tr h="721115">
                <a:tc gridSpan="6">
                  <a:txBody>
                    <a:bodyPr/>
                    <a:lstStyle/>
                    <a:p>
                      <a:r>
                        <a:rPr lang="en-US" altLang="zh-CN" sz="1800" dirty="0"/>
                        <a:t>DAC performance, measured with 1kHz sinewave signal and </a:t>
                      </a:r>
                      <a:r>
                        <a:rPr lang="en-US" altLang="zh-CN" sz="1800" dirty="0" err="1"/>
                        <a:t>differential-output@typical</a:t>
                      </a:r>
                      <a:r>
                        <a:rPr lang="en-US" altLang="zh-CN" sz="1800" dirty="0"/>
                        <a:t> condition.</a:t>
                      </a:r>
                      <a:endParaRPr lang="zh-CN" altLang="en-US" sz="1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727672"/>
                  </a:ext>
                </a:extLst>
              </a:tr>
              <a:tr h="4797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Load (ohms)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Dynamic range(dB)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SNR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THD+N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Crosstalk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err="1"/>
                        <a:t>ldle</a:t>
                      </a:r>
                      <a:r>
                        <a:rPr lang="en-US" altLang="zh-CN" sz="1400" b="1" dirty="0"/>
                        <a:t> noise (</a:t>
                      </a:r>
                      <a:r>
                        <a:rPr lang="en-US" altLang="zh-CN" sz="1400" b="1" dirty="0" err="1"/>
                        <a:t>uV</a:t>
                      </a:r>
                      <a:r>
                        <a:rPr lang="en-US" altLang="zh-CN" sz="1400" b="1" dirty="0"/>
                        <a:t>)</a:t>
                      </a:r>
                      <a:endParaRPr lang="zh-CN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417067"/>
                  </a:ext>
                </a:extLst>
              </a:tr>
              <a:tr h="62076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5.70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0836498"/>
                  </a:ext>
                </a:extLst>
              </a:tr>
              <a:tr h="64310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5.65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880383"/>
                  </a:ext>
                </a:extLst>
              </a:tr>
            </a:tbl>
          </a:graphicData>
        </a:graphic>
      </p:graphicFrame>
      <p:graphicFrame>
        <p:nvGraphicFramePr>
          <p:cNvPr id="8" name="表格 6">
            <a:extLst>
              <a:ext uri="{FF2B5EF4-FFF2-40B4-BE49-F238E27FC236}">
                <a16:creationId xmlns:a16="http://schemas.microsoft.com/office/drawing/2014/main" id="{34040161-2C1B-33E8-0DDE-B6D2BD020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27044"/>
              </p:ext>
            </p:extLst>
          </p:nvPr>
        </p:nvGraphicFramePr>
        <p:xfrm>
          <a:off x="689065" y="4134756"/>
          <a:ext cx="10991307" cy="1670051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61336">
                  <a:extLst>
                    <a:ext uri="{9D8B030D-6E8A-4147-A177-3AD203B41FA5}">
                      <a16:colId xmlns:a16="http://schemas.microsoft.com/office/drawing/2014/main" val="2228143368"/>
                    </a:ext>
                  </a:extLst>
                </a:gridCol>
                <a:gridCol w="2513274">
                  <a:extLst>
                    <a:ext uri="{9D8B030D-6E8A-4147-A177-3AD203B41FA5}">
                      <a16:colId xmlns:a16="http://schemas.microsoft.com/office/drawing/2014/main" val="4216075496"/>
                    </a:ext>
                  </a:extLst>
                </a:gridCol>
                <a:gridCol w="1066165">
                  <a:extLst>
                    <a:ext uri="{9D8B030D-6E8A-4147-A177-3AD203B41FA5}">
                      <a16:colId xmlns:a16="http://schemas.microsoft.com/office/drawing/2014/main" val="1060666477"/>
                    </a:ext>
                  </a:extLst>
                </a:gridCol>
                <a:gridCol w="1373915">
                  <a:extLst>
                    <a:ext uri="{9D8B030D-6E8A-4147-A177-3AD203B41FA5}">
                      <a16:colId xmlns:a16="http://schemas.microsoft.com/office/drawing/2014/main" val="273131374"/>
                    </a:ext>
                  </a:extLst>
                </a:gridCol>
                <a:gridCol w="2734554">
                  <a:extLst>
                    <a:ext uri="{9D8B030D-6E8A-4147-A177-3AD203B41FA5}">
                      <a16:colId xmlns:a16="http://schemas.microsoft.com/office/drawing/2014/main" val="125282499"/>
                    </a:ext>
                  </a:extLst>
                </a:gridCol>
                <a:gridCol w="1842063">
                  <a:extLst>
                    <a:ext uri="{9D8B030D-6E8A-4147-A177-3AD203B41FA5}">
                      <a16:colId xmlns:a16="http://schemas.microsoft.com/office/drawing/2014/main" val="3732915381"/>
                    </a:ext>
                  </a:extLst>
                </a:gridCol>
              </a:tblGrid>
              <a:tr h="674837">
                <a:tc gridSpan="6">
                  <a:txBody>
                    <a:bodyPr/>
                    <a:lstStyle/>
                    <a:p>
                      <a:r>
                        <a:rPr lang="en-US" altLang="zh-CN" dirty="0"/>
                        <a:t>ADC performance, measured with 1kHz sinewave signal and </a:t>
                      </a:r>
                      <a:r>
                        <a:rPr lang="en-US" altLang="zh-CN" dirty="0" err="1"/>
                        <a:t>differential-input@typical</a:t>
                      </a:r>
                      <a:r>
                        <a:rPr lang="en-US" altLang="zh-CN" dirty="0"/>
                        <a:t> condition.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9763756"/>
                  </a:ext>
                </a:extLst>
              </a:tr>
              <a:tr h="49760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ADC Input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Dynamic range(dB)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SNR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THD+N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 err="1"/>
                        <a:t>ChannelSeparation</a:t>
                      </a:r>
                      <a:r>
                        <a:rPr lang="en-US" altLang="zh-CN" sz="1400" b="1" dirty="0"/>
                        <a:t> (dB)</a:t>
                      </a:r>
                      <a:endParaRPr lang="zh-CN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1" dirty="0"/>
                        <a:t>Input noise (</a:t>
                      </a:r>
                      <a:r>
                        <a:rPr lang="en-US" altLang="zh-CN" sz="1400" b="1" dirty="0" err="1"/>
                        <a:t>uV</a:t>
                      </a:r>
                      <a:r>
                        <a:rPr lang="en-US" altLang="zh-CN" sz="1400" b="1" dirty="0"/>
                        <a:t>)</a:t>
                      </a:r>
                      <a:endParaRPr lang="zh-CN" altLang="en-US" sz="1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053724"/>
                  </a:ext>
                </a:extLst>
              </a:tr>
              <a:tr h="49760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Analog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3.40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417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4974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4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870158"/>
            <a:ext cx="11168742" cy="460593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9E8CE27-5770-85BC-07D1-D3D2EB9AE5DF}"/>
              </a:ext>
            </a:extLst>
          </p:cNvPr>
          <p:cNvSpPr/>
          <p:nvPr/>
        </p:nvSpPr>
        <p:spPr>
          <a:xfrm>
            <a:off x="489852" y="679261"/>
            <a:ext cx="10003977" cy="9623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话务耳机，有线 和无线。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1B2237A-62E5-1B91-EFFA-6E74FC1AE1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76" y="1828789"/>
            <a:ext cx="5214257" cy="4582897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D12913EA-5A58-7512-61A0-BA8FF6B42B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233" y="1828789"/>
            <a:ext cx="3321221" cy="460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04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5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39E6853-23E7-1CF0-F7E1-117B30A8CA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10" y="1012770"/>
            <a:ext cx="5975720" cy="52755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glow rad="571500">
              <a:schemeClr val="accent1">
                <a:satMod val="175000"/>
                <a:alpha val="40000"/>
              </a:schemeClr>
            </a:glow>
            <a:outerShdw blurRad="711200" dist="177800" dir="5400000" sx="104000" sy="104000" algn="ctr" rotWithShape="0">
              <a:srgbClr val="000000">
                <a:alpha val="34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126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6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558835"/>
            <a:ext cx="11168742" cy="4875892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SNC8600 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专业数字信号处理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DSP, 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DSP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内置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降噪处理技术，有效屏蔽背景噪音，降噪深度可达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60dB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altLang="zh-CN" sz="8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双麦克风拾音，双唛降噪。</a:t>
            </a:r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8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清晰数字语音通话，语音清晰通透、高度还原声人声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8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 8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段硬件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EQ 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或使用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段软件</a:t>
            </a:r>
            <a:r>
              <a:rPr lang="en-US" altLang="zh-CN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EQ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，配置属于自己的声音。</a:t>
            </a:r>
            <a:endParaRPr lang="en-US" altLang="zh-CN" sz="24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8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MIC AGC 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自动增益控制使声音达到理想状态，避免暴音、在声音不连续或声音较低时可自动放大声音信号。</a:t>
            </a:r>
            <a:endParaRPr lang="en-US" altLang="zh-CN" sz="24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800" b="0" i="0" dirty="0">
              <a:solidFill>
                <a:srgbClr val="333333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线控功能丰富，可支持常用的按键功能，也可以支持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teams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常用</a:t>
            </a:r>
            <a:r>
              <a:rPr lang="zh-CN" altLang="en-US" sz="240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AD787D0-44F8-6824-F91E-64C2A91DE0F6}"/>
              </a:ext>
            </a:extLst>
          </p:cNvPr>
          <p:cNvSpPr/>
          <p:nvPr/>
        </p:nvSpPr>
        <p:spPr>
          <a:xfrm>
            <a:off x="489852" y="679261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三、功能特点</a:t>
            </a:r>
          </a:p>
        </p:txBody>
      </p:sp>
    </p:spTree>
    <p:extLst>
      <p:ext uri="{BB962C8B-B14F-4D97-AF65-F5344CB8AC3E}">
        <p14:creationId xmlns:p14="http://schemas.microsoft.com/office/powerpoint/2010/main" val="2957705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7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828789"/>
            <a:ext cx="11168742" cy="460593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4957776-5777-4EC8-85FD-B753C12F2288}"/>
              </a:ext>
            </a:extLst>
          </p:cNvPr>
          <p:cNvSpPr/>
          <p:nvPr/>
        </p:nvSpPr>
        <p:spPr>
          <a:xfrm>
            <a:off x="489852" y="679261"/>
            <a:ext cx="11190519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四、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ENC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能力：降噪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-57.71dB.</a:t>
            </a:r>
            <a:endParaRPr lang="zh-CN" altLang="en-US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1">
            <a:extLst>
              <a:ext uri="{FF2B5EF4-FFF2-40B4-BE49-F238E27FC236}">
                <a16:creationId xmlns:a16="http://schemas.microsoft.com/office/drawing/2014/main" id="{5D43236F-F0E4-C720-87A8-CEB397E8D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1629" y="1828789"/>
            <a:ext cx="11190519" cy="4582897"/>
          </a:xfrm>
          <a:prstGeom prst="rect">
            <a:avLst/>
          </a:prstGeom>
          <a:noFill/>
          <a:ln w="1">
            <a:noFill/>
            <a:miter lim="800000"/>
            <a:headEnd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686652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7BCC42-23E4-CD41-2F65-854891192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9852" y="6476096"/>
            <a:ext cx="2743200" cy="365125"/>
          </a:xfrm>
        </p:spPr>
        <p:txBody>
          <a:bodyPr/>
          <a:lstStyle/>
          <a:p>
            <a:fld id="{B723E20C-8305-417E-A4D8-A432591879A3}" type="datetime1">
              <a:rPr lang="zh-CN" altLang="en-US" b="1" smtClean="0">
                <a:solidFill>
                  <a:schemeClr val="tx1"/>
                </a:solidFill>
              </a:rPr>
              <a:t>2022/11/23</a:t>
            </a:fld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41ABF56-6960-79BD-2B29-09D85DC86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24258" y="6486982"/>
            <a:ext cx="2743200" cy="365125"/>
          </a:xfrm>
        </p:spPr>
        <p:txBody>
          <a:bodyPr/>
          <a:lstStyle/>
          <a:p>
            <a:r>
              <a:rPr lang="en-US" altLang="zh-CN" b="1" dirty="0">
                <a:solidFill>
                  <a:schemeClr val="tx1"/>
                </a:solidFill>
              </a:rPr>
              <a:t>8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51B75C-ACEF-E892-9BDF-9CE2C8D17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406738" y="97974"/>
            <a:ext cx="1349829" cy="446314"/>
          </a:xfrm>
        </p:spPr>
        <p:txBody>
          <a:bodyPr/>
          <a:lstStyle/>
          <a:p>
            <a:r>
              <a:rPr lang="en-US" altLang="zh-CN" sz="16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 SOUNDEC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8FE1DA-958B-3B1E-E0BF-83F292850BC9}"/>
              </a:ext>
            </a:extLst>
          </p:cNvPr>
          <p:cNvSpPr/>
          <p:nvPr/>
        </p:nvSpPr>
        <p:spPr>
          <a:xfrm>
            <a:off x="511629" y="446314"/>
            <a:ext cx="11168742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CA44E5E-C343-15A6-F0A3-D6126209347E}"/>
              </a:ext>
            </a:extLst>
          </p:cNvPr>
          <p:cNvSpPr/>
          <p:nvPr/>
        </p:nvSpPr>
        <p:spPr>
          <a:xfrm>
            <a:off x="511629" y="1874507"/>
            <a:ext cx="2024742" cy="456021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0">
            <a:solidFill>
              <a:srgbClr val="00B0F0"/>
            </a:solidFill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白噪。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粉噪。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机场。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餐厅。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地铁。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街边市场。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zh-CN" sz="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音乐厅。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BBDCAC5-2C3B-4EDE-38C8-1A4369679024}"/>
              </a:ext>
            </a:extLst>
          </p:cNvPr>
          <p:cNvSpPr/>
          <p:nvPr/>
        </p:nvSpPr>
        <p:spPr>
          <a:xfrm>
            <a:off x="522509" y="702120"/>
            <a:ext cx="8186057" cy="9623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五、多种场合专业降噪：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304B5EE-6362-0B50-5ABA-E110466D1F3F}"/>
              </a:ext>
            </a:extLst>
          </p:cNvPr>
          <p:cNvSpPr/>
          <p:nvPr/>
        </p:nvSpPr>
        <p:spPr>
          <a:xfrm>
            <a:off x="2884714" y="1874507"/>
            <a:ext cx="8697686" cy="453717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879EE45-DDCC-7C36-DA2C-52780DC422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714" y="1874507"/>
            <a:ext cx="8697686" cy="2996630"/>
          </a:xfrm>
          <a:prstGeom prst="rect">
            <a:avLst/>
          </a:prstGeom>
        </p:spPr>
      </p:pic>
      <p:pic>
        <p:nvPicPr>
          <p:cNvPr id="8" name="处理后信号">
            <a:hlinkClick r:id="" action="ppaction://media"/>
            <a:extLst>
              <a:ext uri="{FF2B5EF4-FFF2-40B4-BE49-F238E27FC236}">
                <a16:creationId xmlns:a16="http://schemas.microsoft.com/office/drawing/2014/main" id="{AB1694C7-470F-24B0-8EB7-1D35BD3F9B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00886" y="5438211"/>
            <a:ext cx="406400" cy="406400"/>
          </a:xfrm>
          <a:prstGeom prst="rect">
            <a:avLst/>
          </a:prstGeom>
        </p:spPr>
      </p:pic>
      <p:pic>
        <p:nvPicPr>
          <p:cNvPr id="11" name="处理前信号1">
            <a:hlinkClick r:id="" action="ppaction://media"/>
            <a:extLst>
              <a:ext uri="{FF2B5EF4-FFF2-40B4-BE49-F238E27FC236}">
                <a16:creationId xmlns:a16="http://schemas.microsoft.com/office/drawing/2014/main" id="{B7E0A17B-76CC-EF4F-8E27-2B4D3EA9008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66228" y="5438211"/>
            <a:ext cx="406400" cy="4064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DDBA7CEF-225E-4F53-EB04-8CA0105FD2D8}"/>
              </a:ext>
            </a:extLst>
          </p:cNvPr>
          <p:cNvSpPr/>
          <p:nvPr/>
        </p:nvSpPr>
        <p:spPr>
          <a:xfrm>
            <a:off x="3176826" y="5438211"/>
            <a:ext cx="2010818" cy="406400"/>
          </a:xfrm>
          <a:prstGeom prst="rect">
            <a:avLst/>
          </a:prstGeom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/>
              <a:t>ENC</a:t>
            </a:r>
            <a:r>
              <a:rPr lang="zh-CN" altLang="en-US" sz="1200" b="1" dirty="0"/>
              <a:t> 关试听，点喇叭。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97B35B9-789D-3A83-CD65-D31DDF79AB6C}"/>
              </a:ext>
            </a:extLst>
          </p:cNvPr>
          <p:cNvSpPr/>
          <p:nvPr/>
        </p:nvSpPr>
        <p:spPr>
          <a:xfrm>
            <a:off x="6612471" y="5440822"/>
            <a:ext cx="1909220" cy="403789"/>
          </a:xfrm>
          <a:prstGeom prst="rect">
            <a:avLst/>
          </a:prstGeom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/>
              <a:t>ENC </a:t>
            </a:r>
            <a:r>
              <a:rPr lang="zh-CN" altLang="en-US" sz="1200" b="1" dirty="0"/>
              <a:t>开试听，点喇叭。</a:t>
            </a:r>
          </a:p>
        </p:txBody>
      </p:sp>
    </p:spTree>
    <p:extLst>
      <p:ext uri="{BB962C8B-B14F-4D97-AF65-F5344CB8AC3E}">
        <p14:creationId xmlns:p14="http://schemas.microsoft.com/office/powerpoint/2010/main" val="309465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0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2351</TotalTime>
  <Words>1067</Words>
  <Application>Microsoft Office PowerPoint</Application>
  <PresentationFormat>宽屏</PresentationFormat>
  <Paragraphs>173</Paragraphs>
  <Slides>16</Slides>
  <Notes>0</Notes>
  <HiddenSlides>0</HiddenSlides>
  <MMClips>2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Wingdings</vt:lpstr>
      <vt:lpstr>Office 主题​​</vt:lpstr>
      <vt:lpstr>包装程序外壳对象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cai nick</dc:creator>
  <cp:lastModifiedBy>cai nick</cp:lastModifiedBy>
  <cp:revision>90</cp:revision>
  <dcterms:created xsi:type="dcterms:W3CDTF">2022-11-19T09:01:04Z</dcterms:created>
  <dcterms:modified xsi:type="dcterms:W3CDTF">2022-11-23T11:39:24Z</dcterms:modified>
</cp:coreProperties>
</file>

<file path=docProps/thumbnail.jpeg>
</file>